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9"/>
  </p:notesMasterIdLst>
  <p:sldIdLst>
    <p:sldId id="256" r:id="rId2"/>
    <p:sldId id="303" r:id="rId3"/>
    <p:sldId id="280" r:id="rId4"/>
    <p:sldId id="282" r:id="rId5"/>
    <p:sldId id="281" r:id="rId6"/>
    <p:sldId id="299" r:id="rId7"/>
    <p:sldId id="293" r:id="rId8"/>
    <p:sldId id="316" r:id="rId9"/>
    <p:sldId id="285" r:id="rId10"/>
    <p:sldId id="298" r:id="rId11"/>
    <p:sldId id="287" r:id="rId12"/>
    <p:sldId id="300" r:id="rId13"/>
    <p:sldId id="307" r:id="rId14"/>
    <p:sldId id="314" r:id="rId15"/>
    <p:sldId id="292" r:id="rId16"/>
    <p:sldId id="308" r:id="rId17"/>
    <p:sldId id="309" r:id="rId18"/>
    <p:sldId id="311" r:id="rId19"/>
    <p:sldId id="312" r:id="rId20"/>
    <p:sldId id="313" r:id="rId21"/>
    <p:sldId id="310" r:id="rId22"/>
    <p:sldId id="301" r:id="rId23"/>
    <p:sldId id="302" r:id="rId24"/>
    <p:sldId id="297" r:id="rId25"/>
    <p:sldId id="289" r:id="rId26"/>
    <p:sldId id="305" r:id="rId27"/>
    <p:sldId id="269" r:id="rId28"/>
  </p:sldIdLst>
  <p:sldSz cx="12192000" cy="6858000"/>
  <p:notesSz cx="6858000" cy="9144000"/>
  <p:embeddedFontLst>
    <p:embeddedFont>
      <p:font typeface="나눔고딕" panose="020D0604000000000000" pitchFamily="50" charset="-127"/>
      <p:regular r:id="rId30"/>
      <p:bold r:id="rId31"/>
    </p:embeddedFont>
    <p:embeddedFont>
      <p:font typeface="나눔고딕 ExtraBold" panose="020D0904000000000000" pitchFamily="50" charset="-127"/>
      <p:bold r:id="rId32"/>
    </p:embeddedFont>
    <p:embeddedFont>
      <p:font typeface="나눔바른고딕" panose="020B0603020101020101" pitchFamily="50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함초롬바탕" panose="02030604000101010101" pitchFamily="18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844"/>
    <a:srgbClr val="2B2B2B"/>
    <a:srgbClr val="5080C1"/>
    <a:srgbClr val="6C8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76416" autoAdjust="0"/>
  </p:normalViewPr>
  <p:slideViewPr>
    <p:cSldViewPr snapToGrid="0">
      <p:cViewPr varScale="1">
        <p:scale>
          <a:sx n="103" d="100"/>
          <a:sy n="103" d="100"/>
        </p:scale>
        <p:origin x="13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E4B4C-8FFD-4053-8488-D47CE9EEE380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CB6A9-8A4A-41ED-8E4C-78C1AFA9AC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67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 프로젝트 중간 발표 시작하겠습니다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72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#10: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컴퓨터랑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하는 끝말잇기 시연 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두음 법칙도 잘 적용되는 걸 알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90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#11: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 번째로 만든 게임은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2048(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이공사팔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플레이어가 방향키를 입력하면 방향에 따라 타일을 합치는 게임입니다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그림과 같은 판에서 플레이어가 위로 가는 방향키를 누르면 모든 타일은 제일 위쪽까지 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칸씩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이동하게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동일한 타일이 있다면 합쳐줍니다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모든 이동이 끝나면 새로운 타일을 생성하고 플레이어는 최종적으로 빨간색 테두리에 있는 판만 볼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966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#12: 2048(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이공사팔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598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#13: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네 번째로 만든 게임은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부루마블입니다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주사위를 굴리며 땅을 구입하며 주인이 있는 땅에 들어온 플레이어에게 통행료를 받으며 파산시키는 게임입니다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부루마블의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플레이어는 모두 같은 기능을 사용하기 때문에 별도의 클래스로 분리해 코드의 중복을 제거했습니다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부루마블은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플레이어가 마주칠 수 있는 경우의 수가 많아 시연으로 모두 보여주긴 힘들다 판단하여 시연 영상을 따로 준비했습니다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202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#17: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부루마블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현재 구현된 부분까지 영상에 담아봤습니다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22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#14: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땅을 구매하는 기능입니다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주인이 없는 땅에 도착하면 땅을 구매할 수 있는 창이 뜨고 원하는 건물을 선택 후 구매하기 버튼을 누르면 선택한 건물과 플레이어의 색상이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보드판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위에 생깁니다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7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#15: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땅을 구매하는 과정에서 돈이 부족한 경우 땅 구매는 불가능합니다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566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#16: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주인이 있는 땅을 방문할 때 통행료를 내는 경우입니다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익룡이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병아리 땅을 방문해서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익룡의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돈은 차감되고 병아리의 돈은 증가합니다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697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#17: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황금카드에 도착하면 화면에 시각적으로 표시되고 해당 내용이 동작합니다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76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#18: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우주여행에 도착한 경우 자신의 턴이 돌아오면 마우스로 클릭한 땅으로 이동합니다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67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목차는 개발 배경과 환경을 소개하고 만든 결과물의 주요 코드와 순서에 대해 설명하도록 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166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#19: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무인도에 있는 경우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턴 안에 주사위가 더블이 나오면 즉시 탈출이 가능하지만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더블이 나오지 않는다면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세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턴 동안 움직이지 못합니다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11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#20: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상대땅에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도착했지만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통행료를 지불하지 못해 파산하는 플레이어가 발생하는 경우 보유현금이 가장 많은 플레이어가 승리로 게임이 종료됩니다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767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#21: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서로의 스케줄을 관리하고 개발 현황을 알리기 위해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노션을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노션은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카테고리를 구분해 구현할 기능을 정리해서 사용했고 정리해서 사용하니 똑같은 기능을 같이 개발하는 문제를 사전에 방지할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782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#22: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구현중 생긴 에러나 해결하기 어려운 코드도 공유함으로써 서로가 직면한 문제도 실시간으로 알 수 있었습니다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419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#15: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코드 또한 처음에는 노선을 통해 관리했지만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코드양이 많아짐에 따라 관리가 힘들어져 깃허브를 통해 서로의 코드를 관리하게 되었습니다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65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#24: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현재까지 제작하면서 많이 들었던 생각을 정리해보았습니다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수영이는 제작 중 어떻게 해야 한눈에 알아보는 변수명을 지을지 고민했고 저는 서로의 코드를 어떻게 해야 효율적으로 합칠 수 있을지 고민했던 것 같습니다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92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#25: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시연하겠습니다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022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#26: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이상으로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조 발표 마치겠습니다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632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#3: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저희 조는 다양한 입력 방법을 활용하고 수업 시간에 배운 것 이외의 기술을 사용해 보고 싶었습니다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그래서 입력 방법이 다양한 게임을 하나씩 만들어가게 되었습니다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28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#4: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게임 개발을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Eclipse(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이클립스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IJ(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인텔리제이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사용했고 수업시간에 배운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JavaFX(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자바에프엑스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Scenebuilder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신빌더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간단한 디자인 수정을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XD(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엑스디와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PS(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포토샵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사용했고 효율적인 협업을 위해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Notion(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노션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GitHub(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깃허브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사용했습니다</a:t>
            </a:r>
            <a:r>
              <a:rPr lang="en-US" altLang="ko-KR" sz="1800" kern="0" spc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22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#5: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게임을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여러개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만들었기 때문에 게임 간 화면전환을 쉽게 하기 위해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하나를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디자인은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XD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통해 아이콘을 배치했습니다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#6: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첫 번째로 만든 게임은 오목입니다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오목은 돌은 두는 횟수에 따라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흑돌과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백돌을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구분하여 착수됩니다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흑돌은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무조건 먼저 착수되기 때문에 너무 유리해지는 것을 막고자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렌주룰을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적용하게 되었고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렌주룰은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흑돌의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33(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삼삼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44(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확인하게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돌이 안정적으로 착수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됬다면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개의 돌이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완성됬는지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확인합니다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돌이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개인지를 확인하기 위해서는 큐를 사용해 너비우선탐색 알고리즘을 사용했습니다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그림과 같은 상황이 있을 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자리에 돌을 착수하게 된다면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기준으로 좌우에 똑같은 색깔의 돌이 있을 때 돌의 좌표를 큐에 삽입해 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그리고 기존에 있던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돌의 좌표는 큐에서 제거해줍니다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돌도 마찬가지로 좌우를 살핍니다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좌우엔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번과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돌이 있지만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번은 이미 방문 처리를 해줬기 때문에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돌의 좌표만 큐에 삽입해 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마찬가지로 큐에 남아 있는 좌표들도 위와 동일한 방법으로 모두 처리해줍니다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그렇게 큐에 좌표가 삽입된 횟수가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번 이상이면 게임이 종료되며 승자가 가려지게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또한 타이머가 적용되어 있어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초를 초과해도 게임이 종료됩니다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37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#7: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오목 시연 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영상을 보면 흑에는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렌주룰이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적용되어 착수되지 않는 것을 알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돌이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개가 완성되면 게임에 승자가 가려집니다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7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#8: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두 번째로 만든 게임은 끝말잇기입니다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끝말잇기는 혼자 할 수 있는 버전과 컴퓨터와 할 수 있는 버전으로 나눠서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순서도는 컴퓨터와 하는 것을 기준으로 만들었습니다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플레이어가 단어를 입력하면 “표준 국어 대사전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API”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통해 단어가 실제 있는 단어인지 확인하게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단어가 존재한다면 단어 끝 문자를 추출해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검색 결과를 다시 요청합니다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예를들어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플레이어가 시작 단어로 “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청포도”라는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단어를 입력한다면 단어 끝 문자는 “도”가 되고 검색결과는 그림과 같이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JSON(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제이슨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형태로 받아오게 됩니다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받아온 데이터는 배열에 담아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랜덤한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단어를 다시 플레이어에게 보여줍니다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그렇게 되면 플레이어는 자신이 입력한 단어에 대한 반응이 오기 때문에 컴퓨터와 게임을 한다는 느낌을 받을 수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83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#9: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혼자하는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끝말잇기 시연 영상입니다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(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이렇게 글자 수가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이하면 입력되지 않습니다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CB6A9-8A4A-41ED-8E4C-78C1AFA9ACF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453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ADE37-A0B1-4D2F-A4AA-903BC0F28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B637DA-9160-4B2E-BCD1-E10C29DF1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4671B0-0881-41E7-B256-251D5B21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38C377-FE62-4750-B5BD-397B87CDC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A10450-81E7-458F-A563-3EE8109E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039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B44DB-8CB4-4526-A0FA-206AEA56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0F1F5B-1167-420E-A8BD-1488450EA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784BAD-9650-485A-A22C-BFEEA2FB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40C1C-41C9-482F-8E80-30D80CE89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39B698-FAED-4D54-ADDE-6461E908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103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135624-0B68-4BD6-B8B8-8C0C59A4E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8D976C-1BF3-440D-A2B4-522D12D6D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9A3572-9E6F-4716-9830-B20F3C9D1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7EC51-E653-486F-B6A8-27FB30EC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1F0CC-9539-42DD-A93A-348A2017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9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EAFFD-0C12-4002-BE7F-7F9BE1E1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B2BD6B-01DD-485A-917A-E2F5E26F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1F817D-2AEA-4695-B69D-21F7DE8C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5D7E1C-C1AA-4ACD-8A8D-B03D62344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3D25A-8718-4929-9603-EE929EF7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86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E4389-87D8-4BC3-AC0E-95EF31ACF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FFCDF-CC57-4126-B06D-D36D82AA2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F0819E-0EA9-4ACB-B3F9-C3E0F990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2F227-B73F-4B51-9637-BA4143EF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8033A5-7F71-462C-B26F-FF20C1DF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0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5DA10-A65A-482D-A75F-BE5EA9E6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C2C220-2D1A-4B31-895D-E15F7777B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10CBB6-3073-417B-9A63-D05B33366D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63C5EF-D53B-49E6-9FA0-3E91E315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FFD8E8-9A67-45F4-8BF3-12B8944B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1017F2-5F98-45FD-94BA-30185773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04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1EEAC-1D60-4E51-BB4A-7982A509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B0CDFB-3D0C-469B-BE24-B5D62A29E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E11B0E-62C2-4D8C-AC69-22DD29F06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1D24FC1-073D-4D9F-AEFF-4BE264C70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2BAB8F-C25F-486C-B12C-4CEDD090F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B30B689-1724-4D62-9600-E8A452534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07B850-85A6-4DC0-A17B-8CB9BE902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14B2B5-1B00-4CE2-92BE-624FF6FC9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07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AA357-221A-466E-BE8C-DA2EE11A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038A64-B091-4EC1-806B-C1A7DA49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E3CFB3-2B36-4674-B425-BCEFB0B0E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A7D446-617C-45F3-895F-FCAE2B8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55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E84F1E-BF0E-464C-8C18-7FC001B6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2E10697-6519-47D1-A157-9657C472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51E12-7792-4D6A-A386-A48390F3D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1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8D8DA-F677-4DF1-8577-67CA063D2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69A3B2-FBE2-4C39-8039-22507578B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429567-B87E-4BAA-AAD7-500474E36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4D4BA2-62D5-4912-B045-63490FA2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119758-CDEF-43CC-837C-40851C62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9113FA-35C3-4FB6-B10B-AF26FDFF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734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3F94-EE1C-456B-BEF8-43E491C8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CA9F2A-45AE-4CB8-BF1F-4ADFB93FC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1E4B0-1EDF-4933-B594-60BB9DF23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213257-D00B-41AA-A7AD-DCD556703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EFDAA-34B2-4CE9-BA4E-1323F46D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88A43-C672-4802-B64E-54822805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321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4AF983-1402-4C0D-9ECB-0F7680C2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D13099-5AB8-407B-9866-4FA8BA2C3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C106C7-7C1C-4CBC-94F1-406880D35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C02F6-BC36-43C1-9BA6-5AAACDDD6FA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5DD197-F857-4E85-B040-0B2335E9F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7B169B-400A-4A8A-817D-DAA055355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C378B-6089-417E-B307-FB397E3955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7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83CFE1-2A9B-4BF1-B268-8DCE4F67DBBA}"/>
              </a:ext>
            </a:extLst>
          </p:cNvPr>
          <p:cNvSpPr txBox="1"/>
          <p:nvPr/>
        </p:nvSpPr>
        <p:spPr>
          <a:xfrm>
            <a:off x="10061429" y="5193787"/>
            <a:ext cx="1928733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20180401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이유진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20180244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송수영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E4115-1D62-47DE-9534-E7CBD798248C}"/>
              </a:ext>
            </a:extLst>
          </p:cNvPr>
          <p:cNvSpPr txBox="1"/>
          <p:nvPr/>
        </p:nvSpPr>
        <p:spPr>
          <a:xfrm>
            <a:off x="3858849" y="3103144"/>
            <a:ext cx="447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바른고딕" panose="020B0600000101010101" charset="-127"/>
                <a:ea typeface="나눔바른고딕" panose="020B0600000101010101" charset="-127"/>
              </a:rPr>
              <a:t>5</a:t>
            </a:r>
            <a:r>
              <a:rPr lang="ko-KR" altLang="en-US" sz="3600" dirty="0">
                <a:latin typeface="나눔바른고딕" panose="020B0600000101010101" charset="-127"/>
                <a:ea typeface="나눔바른고딕" panose="020B0600000101010101" charset="-127"/>
              </a:rPr>
              <a:t>조 기말 프로젝트 발표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F66F9F-709F-49E9-9160-29064939BA72}"/>
              </a:ext>
            </a:extLst>
          </p:cNvPr>
          <p:cNvSpPr/>
          <p:nvPr/>
        </p:nvSpPr>
        <p:spPr>
          <a:xfrm>
            <a:off x="0" y="6316910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DE2A72-1935-4BEA-BCA4-AF10DBD9C8DB}"/>
              </a:ext>
            </a:extLst>
          </p:cNvPr>
          <p:cNvSpPr/>
          <p:nvPr/>
        </p:nvSpPr>
        <p:spPr>
          <a:xfrm>
            <a:off x="0" y="487343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4ACCE-0F90-4768-A0FB-DAFB5902105B}"/>
              </a:ext>
            </a:extLst>
          </p:cNvPr>
          <p:cNvSpPr txBox="1"/>
          <p:nvPr/>
        </p:nvSpPr>
        <p:spPr>
          <a:xfrm>
            <a:off x="5545208" y="3754856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미니게임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11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컴퓨터와 함께하는 끝말잇기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FB8548-8B5C-4017-8A9B-CA10858EB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91" y="938296"/>
            <a:ext cx="3144349" cy="532485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 descr="광장이(가) 표시된 사진&#10;&#10;자동 생성된 설명">
            <a:extLst>
              <a:ext uri="{FF2B5EF4-FFF2-40B4-BE49-F238E27FC236}">
                <a16:creationId xmlns:a16="http://schemas.microsoft.com/office/drawing/2014/main" id="{9F82F160-448C-4F2D-87A8-72F8FAF734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12" y="938296"/>
            <a:ext cx="3144349" cy="533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29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5">
            <a:extLst>
              <a:ext uri="{FF2B5EF4-FFF2-40B4-BE49-F238E27FC236}">
                <a16:creationId xmlns:a16="http://schemas.microsoft.com/office/drawing/2014/main" id="{6C0F86A9-1543-4AF0-A533-E05265C67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337657"/>
              </p:ext>
            </p:extLst>
          </p:nvPr>
        </p:nvGraphicFramePr>
        <p:xfrm>
          <a:off x="3973794" y="1698052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2048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순서도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5D24C4-B101-4653-949A-230190FB6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0" y="847831"/>
            <a:ext cx="3587477" cy="5504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092C54-93B7-4A01-BCDB-06350402D300}"/>
              </a:ext>
            </a:extLst>
          </p:cNvPr>
          <p:cNvSpPr txBox="1"/>
          <p:nvPr/>
        </p:nvSpPr>
        <p:spPr>
          <a:xfrm>
            <a:off x="3973794" y="964129"/>
            <a:ext cx="7951530" cy="523220"/>
          </a:xfrm>
          <a:prstGeom prst="rect">
            <a:avLst/>
          </a:prstGeom>
          <a:solidFill>
            <a:srgbClr val="2B2B2B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타일 합치는 알고리즘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9E7138-410A-4C6A-B16F-CC0F0E212B9B}"/>
              </a:ext>
            </a:extLst>
          </p:cNvPr>
          <p:cNvGrpSpPr/>
          <p:nvPr/>
        </p:nvGrpSpPr>
        <p:grpSpPr>
          <a:xfrm>
            <a:off x="4602480" y="2592777"/>
            <a:ext cx="1394850" cy="1128811"/>
            <a:chOff x="6430033" y="2416295"/>
            <a:chExt cx="1226820" cy="101270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AF6F20-1C96-4B7D-A9D1-FDD0281F0F17}"/>
                </a:ext>
              </a:extLst>
            </p:cNvPr>
            <p:cNvSpPr/>
            <p:nvPr/>
          </p:nvSpPr>
          <p:spPr>
            <a:xfrm>
              <a:off x="6430033" y="2416295"/>
              <a:ext cx="1226820" cy="101270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DCE732D-AE55-4B7D-BF73-B26436C6D676}"/>
                </a:ext>
              </a:extLst>
            </p:cNvPr>
            <p:cNvGrpSpPr/>
            <p:nvPr/>
          </p:nvGrpSpPr>
          <p:grpSpPr>
            <a:xfrm>
              <a:off x="6513465" y="2416295"/>
              <a:ext cx="1012705" cy="1012705"/>
              <a:chOff x="6930999" y="2233005"/>
              <a:chExt cx="1456401" cy="1456401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99721E9-338A-4FF6-8834-1363510C45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0999" y="2233005"/>
                <a:ext cx="1456401" cy="1456401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82981D0A-F369-4652-B0BA-205E8DF71A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78224" y="2538602"/>
                <a:ext cx="361335" cy="361335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aphicFrame>
        <p:nvGraphicFramePr>
          <p:cNvPr id="33" name="표 15">
            <a:extLst>
              <a:ext uri="{FF2B5EF4-FFF2-40B4-BE49-F238E27FC236}">
                <a16:creationId xmlns:a16="http://schemas.microsoft.com/office/drawing/2014/main" id="{87A344B4-620C-48BA-A668-88AE755CC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359057"/>
              </p:ext>
            </p:extLst>
          </p:nvPr>
        </p:nvGraphicFramePr>
        <p:xfrm>
          <a:off x="6937791" y="1707709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graphicFrame>
        <p:nvGraphicFramePr>
          <p:cNvPr id="39" name="표 15">
            <a:extLst>
              <a:ext uri="{FF2B5EF4-FFF2-40B4-BE49-F238E27FC236}">
                <a16:creationId xmlns:a16="http://schemas.microsoft.com/office/drawing/2014/main" id="{A4DE73AA-FF79-4A7B-82E0-C0705EE22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455594"/>
              </p:ext>
            </p:extLst>
          </p:nvPr>
        </p:nvGraphicFramePr>
        <p:xfrm>
          <a:off x="9901788" y="1707709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EA16BDB-541F-45A8-9EB0-AE3F9C3689F6}"/>
              </a:ext>
            </a:extLst>
          </p:cNvPr>
          <p:cNvSpPr/>
          <p:nvPr/>
        </p:nvSpPr>
        <p:spPr>
          <a:xfrm>
            <a:off x="6237976" y="2344681"/>
            <a:ext cx="533400" cy="730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28CA31BE-80FB-4204-8F92-FC15BC9C7D9F}"/>
              </a:ext>
            </a:extLst>
          </p:cNvPr>
          <p:cNvSpPr/>
          <p:nvPr/>
        </p:nvSpPr>
        <p:spPr>
          <a:xfrm>
            <a:off x="9164857" y="2351107"/>
            <a:ext cx="533400" cy="730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2" name="표 15">
            <a:extLst>
              <a:ext uri="{FF2B5EF4-FFF2-40B4-BE49-F238E27FC236}">
                <a16:creationId xmlns:a16="http://schemas.microsoft.com/office/drawing/2014/main" id="{C9AB777A-B302-4C63-9BF5-45BECC143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347022"/>
              </p:ext>
            </p:extLst>
          </p:nvPr>
        </p:nvGraphicFramePr>
        <p:xfrm>
          <a:off x="5434270" y="3965121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BBE39DF-56B9-4CC1-8BBB-867509CFE142}"/>
              </a:ext>
            </a:extLst>
          </p:cNvPr>
          <p:cNvSpPr/>
          <p:nvPr/>
        </p:nvSpPr>
        <p:spPr>
          <a:xfrm>
            <a:off x="4697339" y="4608519"/>
            <a:ext cx="533400" cy="730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15">
            <a:extLst>
              <a:ext uri="{FF2B5EF4-FFF2-40B4-BE49-F238E27FC236}">
                <a16:creationId xmlns:a16="http://schemas.microsoft.com/office/drawing/2014/main" id="{B373611C-A1EF-42AA-AD01-07014FC435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78985"/>
              </p:ext>
            </p:extLst>
          </p:nvPr>
        </p:nvGraphicFramePr>
        <p:xfrm>
          <a:off x="8564682" y="3965121"/>
          <a:ext cx="2023536" cy="2023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884">
                  <a:extLst>
                    <a:ext uri="{9D8B030D-6E8A-4147-A177-3AD203B41FA5}">
                      <a16:colId xmlns:a16="http://schemas.microsoft.com/office/drawing/2014/main" val="2981109521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2883277608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585952419"/>
                    </a:ext>
                  </a:extLst>
                </a:gridCol>
                <a:gridCol w="505884">
                  <a:extLst>
                    <a:ext uri="{9D8B030D-6E8A-4147-A177-3AD203B41FA5}">
                      <a16:colId xmlns:a16="http://schemas.microsoft.com/office/drawing/2014/main" val="1632712170"/>
                    </a:ext>
                  </a:extLst>
                </a:gridCol>
              </a:tblGrid>
              <a:tr h="5058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6039396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239689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05"/>
                  </a:ext>
                </a:extLst>
              </a:tr>
              <a:tr h="505884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01177" marR="101177" marT="50588" marB="505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56136"/>
                  </a:ext>
                </a:extLst>
              </a:tr>
            </a:tbl>
          </a:graphicData>
        </a:graphic>
      </p:graphicFrame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6F32FC3-3AED-48F9-A566-0C942B5A2271}"/>
              </a:ext>
            </a:extLst>
          </p:cNvPr>
          <p:cNvSpPr/>
          <p:nvPr/>
        </p:nvSpPr>
        <p:spPr>
          <a:xfrm>
            <a:off x="7827751" y="4608519"/>
            <a:ext cx="533400" cy="7302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653ACF-5358-4539-9AB8-C722FDA5C580}"/>
              </a:ext>
            </a:extLst>
          </p:cNvPr>
          <p:cNvSpPr/>
          <p:nvPr/>
        </p:nvSpPr>
        <p:spPr>
          <a:xfrm>
            <a:off x="3887089" y="1620435"/>
            <a:ext cx="2194560" cy="21945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472450-2B31-45AA-8B2E-C3647002C612}"/>
              </a:ext>
            </a:extLst>
          </p:cNvPr>
          <p:cNvSpPr/>
          <p:nvPr/>
        </p:nvSpPr>
        <p:spPr>
          <a:xfrm>
            <a:off x="8473693" y="3877203"/>
            <a:ext cx="2194560" cy="21945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3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0" grpId="0" animBg="1"/>
      <p:bldP spid="41" grpId="0" animBg="1"/>
      <p:bldP spid="43" grpId="0" animBg="1"/>
      <p:bldP spid="45" grpId="0" animBg="1"/>
      <p:bldP spid="4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“2048”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 영상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C7A476-ED4D-452D-B830-8A2E1653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174" y="1014323"/>
            <a:ext cx="3581900" cy="517279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463CC8-3209-4263-8BBD-7033355C3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08" y="1014323"/>
            <a:ext cx="3621921" cy="51727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C7A736-6E36-4A7F-A4B7-DF5C702087F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</p:spTree>
    <p:extLst>
      <p:ext uri="{BB962C8B-B14F-4D97-AF65-F5344CB8AC3E}">
        <p14:creationId xmlns:p14="http://schemas.microsoft.com/office/powerpoint/2010/main" val="53916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BB9D3B-162E-4B9D-94D9-9638E6DA6EAC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E58ED3-3BF3-484E-949D-EB33FA9DCB69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A7A564-477C-4042-B4BD-E7BC2FF9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0" y="802672"/>
            <a:ext cx="4212270" cy="5485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15EB51-9C8A-4DAE-8EBF-97688486D42D}"/>
              </a:ext>
            </a:extLst>
          </p:cNvPr>
          <p:cNvSpPr txBox="1"/>
          <p:nvPr/>
        </p:nvSpPr>
        <p:spPr>
          <a:xfrm>
            <a:off x="4638675" y="913460"/>
            <a:ext cx="7295195" cy="523220"/>
          </a:xfrm>
          <a:prstGeom prst="rect">
            <a:avLst/>
          </a:prstGeom>
          <a:solidFill>
            <a:srgbClr val="2B2B2B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플레이어 클래스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0DD4F5C-96EB-42C4-8219-3CF5698E0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921" y="1577664"/>
            <a:ext cx="7319767" cy="35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50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/>
              <a:t>남은 과제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16D914-DDC8-4729-ACDB-1E02A211E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41" y="858855"/>
            <a:ext cx="7276717" cy="548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75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FF6C55-CAFA-4242-8ED9-F4E6F766D33D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B1808E-4920-4339-A11A-E4BC067B4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99" y="831735"/>
            <a:ext cx="7452987" cy="56267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CF6E9-2C8A-4A6E-996D-010663FBE0D1}"/>
              </a:ext>
            </a:extLst>
          </p:cNvPr>
          <p:cNvSpPr txBox="1"/>
          <p:nvPr/>
        </p:nvSpPr>
        <p:spPr>
          <a:xfrm>
            <a:off x="423320" y="3062113"/>
            <a:ext cx="1617751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땅 구매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80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9819DD0-F869-46B3-9817-28F5C7421A7F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4" name="그림 3" descr="텍스트, 지도, 실내, 다양한이(가) 표시된 사진&#10;&#10;자동 생성된 설명">
            <a:extLst>
              <a:ext uri="{FF2B5EF4-FFF2-40B4-BE49-F238E27FC236}">
                <a16:creationId xmlns:a16="http://schemas.microsoft.com/office/drawing/2014/main" id="{AA3EE588-CA91-40B4-BF76-ACCF483A1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0575"/>
            <a:ext cx="7452987" cy="5626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6AE7A-1969-42C6-8D5A-28A01F571872}"/>
              </a:ext>
            </a:extLst>
          </p:cNvPr>
          <p:cNvSpPr txBox="1"/>
          <p:nvPr/>
        </p:nvSpPr>
        <p:spPr>
          <a:xfrm>
            <a:off x="423320" y="3062113"/>
            <a:ext cx="1617751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땅 구매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실패</a:t>
            </a:r>
            <a:r>
              <a:rPr lang="en-US" altLang="ko-KR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747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5EE9F8A-C8C8-44BA-9A79-2D57F2E67A47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6" name="그림 5" descr="텍스트, 지도, 실내, 물품이(가) 표시된 사진&#10;&#10;자동 생성된 설명">
            <a:extLst>
              <a:ext uri="{FF2B5EF4-FFF2-40B4-BE49-F238E27FC236}">
                <a16:creationId xmlns:a16="http://schemas.microsoft.com/office/drawing/2014/main" id="{7548CF61-B8D3-4F32-AB47-6F888F1E6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0575"/>
            <a:ext cx="7452986" cy="56267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440443-C503-4098-B050-79058EF47B27}"/>
              </a:ext>
            </a:extLst>
          </p:cNvPr>
          <p:cNvSpPr txBox="1"/>
          <p:nvPr/>
        </p:nvSpPr>
        <p:spPr>
          <a:xfrm>
            <a:off x="488241" y="2785114"/>
            <a:ext cx="1487908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통행료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지불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244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A6F7AFB-4032-4826-B27A-311103F07EC3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6" name="그림 5" descr="텍스트, 지도, 실내이(가) 표시된 사진&#10;&#10;자동 생성된 설명">
            <a:extLst>
              <a:ext uri="{FF2B5EF4-FFF2-40B4-BE49-F238E27FC236}">
                <a16:creationId xmlns:a16="http://schemas.microsoft.com/office/drawing/2014/main" id="{9348FE54-659E-409B-812F-989AC2051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7071"/>
            <a:ext cx="7452987" cy="5626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D0C4AB-6205-42F7-B288-03BD9270BA89}"/>
              </a:ext>
            </a:extLst>
          </p:cNvPr>
          <p:cNvSpPr txBox="1"/>
          <p:nvPr/>
        </p:nvSpPr>
        <p:spPr>
          <a:xfrm>
            <a:off x="271035" y="3062113"/>
            <a:ext cx="1922321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황금카드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성공</a:t>
            </a:r>
            <a:r>
              <a:rPr lang="en-US" altLang="ko-KR" sz="2800" b="1" dirty="0">
                <a:solidFill>
                  <a:srgbClr val="00B05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00B05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96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E9263B7-C27F-4222-A6FD-5D6A0E510C81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4" name="그림 3" descr="텍스트, 실내, 지도, 다양한이(가) 표시된 사진&#10;&#10;자동 생성된 설명">
            <a:extLst>
              <a:ext uri="{FF2B5EF4-FFF2-40B4-BE49-F238E27FC236}">
                <a16:creationId xmlns:a16="http://schemas.microsoft.com/office/drawing/2014/main" id="{7DF5DA0D-18F7-4D98-A7D2-F11D5BCD7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0575"/>
            <a:ext cx="7452986" cy="56267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578418-0CB1-4443-A8CD-416E91C293E3}"/>
              </a:ext>
            </a:extLst>
          </p:cNvPr>
          <p:cNvSpPr txBox="1"/>
          <p:nvPr/>
        </p:nvSpPr>
        <p:spPr>
          <a:xfrm>
            <a:off x="335958" y="2464756"/>
            <a:ext cx="192232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우주여행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1BB17E-C0AB-44FE-B6CD-99123641E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6" y="3746914"/>
            <a:ext cx="1774186" cy="17741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BF81EC-FA3E-49C5-B5DF-DFA7981F2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73163">
            <a:off x="1503830" y="2981598"/>
            <a:ext cx="12763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FE26A5-C7F2-4BA1-BCED-82FF04B68C36}"/>
              </a:ext>
            </a:extLst>
          </p:cNvPr>
          <p:cNvSpPr txBox="1"/>
          <p:nvPr/>
        </p:nvSpPr>
        <p:spPr>
          <a:xfrm>
            <a:off x="348627" y="847831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ED2F83-0C9A-4415-9EAD-2BB5BB078E8F}"/>
              </a:ext>
            </a:extLst>
          </p:cNvPr>
          <p:cNvSpPr txBox="1"/>
          <p:nvPr/>
        </p:nvSpPr>
        <p:spPr>
          <a:xfrm>
            <a:off x="965310" y="1813834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773C8-531F-43A9-91EE-6EEFE6B401AB}"/>
              </a:ext>
            </a:extLst>
          </p:cNvPr>
          <p:cNvSpPr txBox="1"/>
          <p:nvPr/>
        </p:nvSpPr>
        <p:spPr>
          <a:xfrm>
            <a:off x="1603265" y="2767910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1AE05-E51F-4302-8C6A-28F6775A6DE6}"/>
              </a:ext>
            </a:extLst>
          </p:cNvPr>
          <p:cNvSpPr txBox="1"/>
          <p:nvPr/>
        </p:nvSpPr>
        <p:spPr>
          <a:xfrm>
            <a:off x="2283757" y="3748440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5A15D-9983-4116-9853-AD730D0003B3}"/>
              </a:ext>
            </a:extLst>
          </p:cNvPr>
          <p:cNvSpPr txBox="1"/>
          <p:nvPr/>
        </p:nvSpPr>
        <p:spPr>
          <a:xfrm>
            <a:off x="3006777" y="4727187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65509-893D-405C-9C68-1B97D43D78E0}"/>
              </a:ext>
            </a:extLst>
          </p:cNvPr>
          <p:cNvSpPr txBox="1"/>
          <p:nvPr/>
        </p:nvSpPr>
        <p:spPr>
          <a:xfrm>
            <a:off x="3655362" y="5733296"/>
            <a:ext cx="1210588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896CA-6239-4AE0-A68E-73FE3FBB8FDC}"/>
              </a:ext>
            </a:extLst>
          </p:cNvPr>
          <p:cNvSpPr txBox="1"/>
          <p:nvPr/>
        </p:nvSpPr>
        <p:spPr>
          <a:xfrm>
            <a:off x="1559215" y="1060310"/>
            <a:ext cx="225895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배경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BC0B9B-750C-479B-9D17-36BBA02F01FD}"/>
              </a:ext>
            </a:extLst>
          </p:cNvPr>
          <p:cNvSpPr txBox="1"/>
          <p:nvPr/>
        </p:nvSpPr>
        <p:spPr>
          <a:xfrm>
            <a:off x="2214806" y="2037419"/>
            <a:ext cx="225895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환경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57781-F517-42A7-B43F-BDF80AFB2DDC}"/>
              </a:ext>
            </a:extLst>
          </p:cNvPr>
          <p:cNvSpPr txBox="1"/>
          <p:nvPr/>
        </p:nvSpPr>
        <p:spPr>
          <a:xfrm>
            <a:off x="2751269" y="2966894"/>
            <a:ext cx="211468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주요기능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EE772B-A643-45C0-A47B-39B9BE3A573D}"/>
              </a:ext>
            </a:extLst>
          </p:cNvPr>
          <p:cNvSpPr txBox="1"/>
          <p:nvPr/>
        </p:nvSpPr>
        <p:spPr>
          <a:xfrm>
            <a:off x="3494345" y="3973003"/>
            <a:ext cx="225895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협업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32E27-548B-4C50-ACA0-5A79A737A497}"/>
              </a:ext>
            </a:extLst>
          </p:cNvPr>
          <p:cNvSpPr txBox="1"/>
          <p:nvPr/>
        </p:nvSpPr>
        <p:spPr>
          <a:xfrm>
            <a:off x="4217365" y="4927242"/>
            <a:ext cx="225895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개발 후기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8E7689-2701-43B9-94E5-8E27CCE0CBE8}"/>
              </a:ext>
            </a:extLst>
          </p:cNvPr>
          <p:cNvSpPr txBox="1"/>
          <p:nvPr/>
        </p:nvSpPr>
        <p:spPr>
          <a:xfrm>
            <a:off x="4914579" y="5933351"/>
            <a:ext cx="114967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6B6C62-13A4-4BC3-B45B-27AE2CBD6EAA}"/>
              </a:ext>
            </a:extLst>
          </p:cNvPr>
          <p:cNvSpPr/>
          <p:nvPr/>
        </p:nvSpPr>
        <p:spPr>
          <a:xfrm rot="19543521">
            <a:off x="-2960285" y="1914623"/>
            <a:ext cx="5192501" cy="763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51FA82-0EB3-4A49-8A86-BBE7B16D38A9}"/>
              </a:ext>
            </a:extLst>
          </p:cNvPr>
          <p:cNvSpPr/>
          <p:nvPr/>
        </p:nvSpPr>
        <p:spPr>
          <a:xfrm rot="19543521">
            <a:off x="6951894" y="-3819638"/>
            <a:ext cx="6584029" cy="11603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52BD24-FA07-4E16-84E1-1EF1AC226A2A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37B4C-4341-4124-A37B-79BDCD239740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105701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AB0DB3F-01D5-4263-AAC1-F832058E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253" y="2073931"/>
            <a:ext cx="2628900" cy="2628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3A4F733-F0DD-44E6-915F-4E531F5FD36A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6" name="그림 5" descr="텍스트, 지도, 실내이(가) 표시된 사진&#10;&#10;자동 생성된 설명">
            <a:extLst>
              <a:ext uri="{FF2B5EF4-FFF2-40B4-BE49-F238E27FC236}">
                <a16:creationId xmlns:a16="http://schemas.microsoft.com/office/drawing/2014/main" id="{B136940D-7CDE-4A65-BC26-16F33A5EB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810575"/>
            <a:ext cx="7452987" cy="5626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4F824-1B78-4A87-BC72-0C98C367BB64}"/>
              </a:ext>
            </a:extLst>
          </p:cNvPr>
          <p:cNvSpPr txBox="1"/>
          <p:nvPr/>
        </p:nvSpPr>
        <p:spPr>
          <a:xfrm>
            <a:off x="553165" y="2464756"/>
            <a:ext cx="148790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무인도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3136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7FB663E-DAFF-4E88-8867-FA7FF6D42CD6}"/>
              </a:ext>
            </a:extLst>
          </p:cNvPr>
          <p:cNvSpPr/>
          <p:nvPr/>
        </p:nvSpPr>
        <p:spPr>
          <a:xfrm>
            <a:off x="2463800" y="802672"/>
            <a:ext cx="7452987" cy="5466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부루마블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9D1297-97B3-4FD2-B157-91861222828E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A9ADF9-0A0C-43CE-871E-BD63BEDDA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772476"/>
            <a:ext cx="7452987" cy="5626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F51ED2-F27A-4DAC-A2CB-985742D96BFC}"/>
              </a:ext>
            </a:extLst>
          </p:cNvPr>
          <p:cNvSpPr txBox="1"/>
          <p:nvPr/>
        </p:nvSpPr>
        <p:spPr>
          <a:xfrm>
            <a:off x="488241" y="1778562"/>
            <a:ext cx="1487908" cy="16312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통행료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지불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실패</a:t>
            </a:r>
            <a:r>
              <a:rPr lang="en-US" altLang="ko-KR" sz="28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97511-92B5-47F6-87C6-759B79003AA5}"/>
              </a:ext>
            </a:extLst>
          </p:cNvPr>
          <p:cNvSpPr txBox="1"/>
          <p:nvPr/>
        </p:nvSpPr>
        <p:spPr>
          <a:xfrm>
            <a:off x="258130" y="4610122"/>
            <a:ext cx="192232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게임종료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559E13C-0A56-46B1-A8C2-205983CC0C48}"/>
              </a:ext>
            </a:extLst>
          </p:cNvPr>
          <p:cNvSpPr/>
          <p:nvPr/>
        </p:nvSpPr>
        <p:spPr>
          <a:xfrm>
            <a:off x="647791" y="3690082"/>
            <a:ext cx="1143000" cy="64589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협업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스케줄 관리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85C205-F9E8-4FC1-B6D9-0701120E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58" y="3372667"/>
            <a:ext cx="5467692" cy="2887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5C5656-C44E-4732-BAAC-183F2FAC6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958" y="941520"/>
            <a:ext cx="6716062" cy="22291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2BBEE0-59A6-4C4B-9DC3-703E28306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845" y="945917"/>
            <a:ext cx="3108694" cy="53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5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협업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스케줄 관리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D3EA39A-AB38-4133-91CC-2CE5F6EA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97" y="1153884"/>
            <a:ext cx="9027836" cy="21897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F8D9A6-D381-40A1-9415-BAFBCE11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597" y="3587492"/>
            <a:ext cx="8438032" cy="24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7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4. </a:t>
            </a:r>
            <a:r>
              <a:rPr lang="ko-KR" altLang="en-US" sz="1600" dirty="0"/>
              <a:t>협업 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관리 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02D75AD8-6447-46FF-8EE0-767CB3BBDAF5}"/>
              </a:ext>
            </a:extLst>
          </p:cNvPr>
          <p:cNvSpPr/>
          <p:nvPr/>
        </p:nvSpPr>
        <p:spPr>
          <a:xfrm>
            <a:off x="4769037" y="2946898"/>
            <a:ext cx="1077960" cy="14758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33D7CE-4039-4B85-8810-B25C770A1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433" y="1123010"/>
            <a:ext cx="5843940" cy="49554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743347-9423-4292-8059-3FC49D124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47" y="1910638"/>
            <a:ext cx="4160789" cy="33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2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C4EDF5A-A775-4951-8790-2A5A8F6035B5}"/>
              </a:ext>
            </a:extLst>
          </p:cNvPr>
          <p:cNvSpPr/>
          <p:nvPr/>
        </p:nvSpPr>
        <p:spPr>
          <a:xfrm>
            <a:off x="1467010" y="1355005"/>
            <a:ext cx="9500823" cy="194149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6. </a:t>
            </a:r>
            <a:r>
              <a:rPr lang="ko-KR" altLang="en-US" sz="1600" dirty="0"/>
              <a:t>개발 후기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후기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2BEF45-3000-460E-A686-5981DD1C434C}"/>
              </a:ext>
            </a:extLst>
          </p:cNvPr>
          <p:cNvSpPr txBox="1"/>
          <p:nvPr/>
        </p:nvSpPr>
        <p:spPr>
          <a:xfrm>
            <a:off x="2309957" y="1691107"/>
            <a:ext cx="8537943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이번 프로젝트를 통해 </a:t>
            </a:r>
            <a:r>
              <a:rPr lang="ko-KR" altLang="en-US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변수명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짓기와 코드 정리의 중요성을 뼈저리게 느끼게 되었고 </a:t>
            </a:r>
            <a:endParaRPr lang="en-US" altLang="ko-KR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실수로 인해 무수히 튀어나오는 오류를 보고 처음 설계할 때와 수정할 때 더욱 신중하게 </a:t>
            </a:r>
            <a:r>
              <a:rPr lang="ko-KR" altLang="en-US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해야겠다는</a:t>
            </a:r>
            <a:r>
              <a:rPr lang="ko-KR" altLang="en-US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생각을 하게 됐습니다</a:t>
            </a:r>
            <a:r>
              <a:rPr lang="en-US" altLang="ko-KR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0AF7324-938F-475C-8F2B-83912D5E208E}"/>
              </a:ext>
            </a:extLst>
          </p:cNvPr>
          <p:cNvSpPr/>
          <p:nvPr/>
        </p:nvSpPr>
        <p:spPr>
          <a:xfrm>
            <a:off x="1145738" y="3904944"/>
            <a:ext cx="9500823" cy="1941494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1DAC2-4746-4742-89F3-083DA41704D3}"/>
              </a:ext>
            </a:extLst>
          </p:cNvPr>
          <p:cNvSpPr txBox="1"/>
          <p:nvPr/>
        </p:nvSpPr>
        <p:spPr>
          <a:xfrm>
            <a:off x="1376835" y="4212642"/>
            <a:ext cx="8452883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합치는 과정 중 어떻게 해야 효율적으로 합칠 수 있을지 무한히 생각하는 시간을 가지게 되었습니다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여러 번의 </a:t>
            </a:r>
            <a:r>
              <a:rPr lang="ko-KR" altLang="en-US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리팩토링을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통해 꼭 짧은 코드만이 가독성이 좋고 훌륭한 코드라는 생각을 버리게 되는 계기가 되었습니다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4B0F9CE-3FF3-4725-9645-EC70EB7DAD7E}"/>
              </a:ext>
            </a:extLst>
          </p:cNvPr>
          <p:cNvGrpSpPr/>
          <p:nvPr/>
        </p:nvGrpSpPr>
        <p:grpSpPr>
          <a:xfrm>
            <a:off x="9923547" y="4152676"/>
            <a:ext cx="1446028" cy="1446028"/>
            <a:chOff x="885830" y="2252163"/>
            <a:chExt cx="1446028" cy="1446028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591A2C2-DCB1-452E-A27B-D7850BE8BA24}"/>
                </a:ext>
              </a:extLst>
            </p:cNvPr>
            <p:cNvSpPr/>
            <p:nvPr/>
          </p:nvSpPr>
          <p:spPr>
            <a:xfrm>
              <a:off x="885830" y="2252163"/>
              <a:ext cx="1446028" cy="14460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2838E02-0BE1-4617-A6CD-ACA41E9A6F18}"/>
                </a:ext>
              </a:extLst>
            </p:cNvPr>
            <p:cNvSpPr txBox="1"/>
            <p:nvPr/>
          </p:nvSpPr>
          <p:spPr>
            <a:xfrm>
              <a:off x="944304" y="2652011"/>
              <a:ext cx="129372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유진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4B76170-3515-48E5-A32B-12440D732148}"/>
              </a:ext>
            </a:extLst>
          </p:cNvPr>
          <p:cNvGrpSpPr/>
          <p:nvPr/>
        </p:nvGrpSpPr>
        <p:grpSpPr>
          <a:xfrm>
            <a:off x="743996" y="1608800"/>
            <a:ext cx="1446028" cy="1446028"/>
            <a:chOff x="885830" y="2252163"/>
            <a:chExt cx="1446028" cy="1446028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76F4AE2-855C-45CB-8920-EF24C5F397ED}"/>
                </a:ext>
              </a:extLst>
            </p:cNvPr>
            <p:cNvSpPr/>
            <p:nvPr/>
          </p:nvSpPr>
          <p:spPr>
            <a:xfrm>
              <a:off x="885830" y="2252163"/>
              <a:ext cx="1446028" cy="1446028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CF5CBE-D9EF-47CD-9A48-4840FEC3C968}"/>
                </a:ext>
              </a:extLst>
            </p:cNvPr>
            <p:cNvSpPr txBox="1"/>
            <p:nvPr/>
          </p:nvSpPr>
          <p:spPr>
            <a:xfrm>
              <a:off x="944304" y="2652011"/>
              <a:ext cx="129372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수영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950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5. </a:t>
            </a:r>
            <a:r>
              <a:rPr lang="ko-KR" altLang="en-US" sz="1600" dirty="0"/>
              <a:t>프로젝트 시연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A52176-4B32-494F-8C53-217EE5FAE58E}"/>
              </a:ext>
            </a:extLst>
          </p:cNvPr>
          <p:cNvSpPr txBox="1"/>
          <p:nvPr/>
        </p:nvSpPr>
        <p:spPr>
          <a:xfrm>
            <a:off x="4942479" y="2705725"/>
            <a:ext cx="2307042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88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시연</a:t>
            </a:r>
            <a:endParaRPr lang="en-US" altLang="ko-KR" sz="8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092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E02D40-A979-4F3F-9E6A-4C9CCF63CB7B}"/>
              </a:ext>
            </a:extLst>
          </p:cNvPr>
          <p:cNvSpPr txBox="1"/>
          <p:nvPr/>
        </p:nvSpPr>
        <p:spPr>
          <a:xfrm>
            <a:off x="4677182" y="3044279"/>
            <a:ext cx="283763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1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81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1. </a:t>
            </a:r>
            <a:r>
              <a:rPr lang="ko-KR" altLang="en-US" sz="1600" dirty="0"/>
              <a:t>개발 배경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배경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948A5B0E-7D7A-4787-822C-0447123364E0}"/>
              </a:ext>
            </a:extLst>
          </p:cNvPr>
          <p:cNvSpPr txBox="1"/>
          <p:nvPr/>
        </p:nvSpPr>
        <p:spPr>
          <a:xfrm>
            <a:off x="258130" y="1126422"/>
            <a:ext cx="4515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JavaFX </a:t>
            </a: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숙련도 증가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C3F2354-E8E5-4DB0-89F6-06D0D03BA974}"/>
              </a:ext>
            </a:extLst>
          </p:cNvPr>
          <p:cNvSpPr txBox="1"/>
          <p:nvPr/>
        </p:nvSpPr>
        <p:spPr>
          <a:xfrm>
            <a:off x="258130" y="4824159"/>
            <a:ext cx="3015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협업 능력 성장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FD93C-49B2-4BE8-AED5-373BCE9B5714}"/>
              </a:ext>
            </a:extLst>
          </p:cNvPr>
          <p:cNvSpPr txBox="1"/>
          <p:nvPr/>
        </p:nvSpPr>
        <p:spPr>
          <a:xfrm>
            <a:off x="618129" y="1679838"/>
            <a:ext cx="10981427" cy="223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다양한 입력 방법 활용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객체지향 활용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애니메이션 사용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자원사용이 효율적인 프로그램</a:t>
            </a:r>
          </a:p>
        </p:txBody>
      </p:sp>
    </p:spTree>
    <p:extLst>
      <p:ext uri="{BB962C8B-B14F-4D97-AF65-F5344CB8AC3E}">
        <p14:creationId xmlns:p14="http://schemas.microsoft.com/office/powerpoint/2010/main" val="2286445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2. </a:t>
            </a:r>
            <a:r>
              <a:rPr lang="ko-KR" altLang="en-US" sz="1600" dirty="0"/>
              <a:t>개발 환경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환경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Github 깃허브 사용법">
            <a:extLst>
              <a:ext uri="{FF2B5EF4-FFF2-40B4-BE49-F238E27FC236}">
                <a16:creationId xmlns:a16="http://schemas.microsoft.com/office/drawing/2014/main" id="{8FFB430F-3D4D-49FD-A408-5E830C93C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569" y="359763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년 사이 사용자 4배 늘어”...노션, 한국 시장 본격 진출">
            <a:extLst>
              <a:ext uri="{FF2B5EF4-FFF2-40B4-BE49-F238E27FC236}">
                <a16:creationId xmlns:a16="http://schemas.microsoft.com/office/drawing/2014/main" id="{7E24BC70-F76E-428A-8CFB-26AEAA508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84" y="3652634"/>
            <a:ext cx="1609903" cy="16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lipse] 이클립스(Eclipse) 다운로드 및 설치">
            <a:extLst>
              <a:ext uri="{FF2B5EF4-FFF2-40B4-BE49-F238E27FC236}">
                <a16:creationId xmlns:a16="http://schemas.microsoft.com/office/drawing/2014/main" id="{BB539C72-B6F3-4EE4-A2CA-87DE65A52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72" y="1491325"/>
            <a:ext cx="176212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FX Kor (@javafxkor) / Twitter">
            <a:extLst>
              <a:ext uri="{FF2B5EF4-FFF2-40B4-BE49-F238E27FC236}">
                <a16:creationId xmlns:a16="http://schemas.microsoft.com/office/drawing/2014/main" id="{60AB143E-4722-4177-80E8-8542E41C7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58" y="1491325"/>
            <a:ext cx="1670465" cy="167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cene Builder 17 release - Gluon">
            <a:extLst>
              <a:ext uri="{FF2B5EF4-FFF2-40B4-BE49-F238E27FC236}">
                <a16:creationId xmlns:a16="http://schemas.microsoft.com/office/drawing/2014/main" id="{D2D15CC6-AFFF-4D5C-8E38-BC05D07CB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884" y="1595463"/>
            <a:ext cx="1475120" cy="14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ntelliJ IDEA - 위키백과, 우리 모두의 백과사전">
            <a:extLst>
              <a:ext uri="{FF2B5EF4-FFF2-40B4-BE49-F238E27FC236}">
                <a16:creationId xmlns:a16="http://schemas.microsoft.com/office/drawing/2014/main" id="{D46EA545-4B5F-40A9-8DC1-A5785A0A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394" y="3699823"/>
            <a:ext cx="1609903" cy="160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F08FE0-EB08-48B1-A87A-355F812C4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709" y="1578435"/>
            <a:ext cx="1647257" cy="15833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5B48B0-AD84-4458-9A16-5296B50CA0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8705" y="3471144"/>
            <a:ext cx="1905266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28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40EAC5-7CF9-4C6E-AA4E-B8C8945F4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7" y="1106500"/>
            <a:ext cx="2288517" cy="5106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9F688A-36F6-447A-BC94-E884114EE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143" y="1106499"/>
            <a:ext cx="7103350" cy="51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0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C2893DD-6A9B-41F2-BE5A-D4BB59D18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76" y="918781"/>
            <a:ext cx="9812691" cy="5363882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32B397-F11A-4C1B-A7F1-1947C11BFD64}"/>
              </a:ext>
            </a:extLst>
          </p:cNvPr>
          <p:cNvGrpSpPr/>
          <p:nvPr/>
        </p:nvGrpSpPr>
        <p:grpSpPr>
          <a:xfrm>
            <a:off x="6231160" y="1516000"/>
            <a:ext cx="3333750" cy="809625"/>
            <a:chOff x="5079585" y="1678613"/>
            <a:chExt cx="3333750" cy="8096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81C8D3-B796-43E4-AC5D-221C8BBA0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9585" y="1678613"/>
              <a:ext cx="3333750" cy="8096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25E1744-DA2E-4142-B3BA-838642D76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03" y="1760696"/>
              <a:ext cx="670446" cy="670446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7CD98AB8-F0AD-4B9C-8253-BBD94412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0777" y="1758917"/>
              <a:ext cx="670446" cy="67044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CCDB5FB-0F4C-46AD-A66D-06348AFE5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256" y="1762332"/>
              <a:ext cx="670446" cy="67044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9484893-9AEC-41EC-B52E-A320E453B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833" y="1767526"/>
              <a:ext cx="670446" cy="67044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7DB9FEE-9E97-4D50-B848-20F2FC832194}"/>
              </a:ext>
            </a:extLst>
          </p:cNvPr>
          <p:cNvSpPr txBox="1"/>
          <p:nvPr/>
        </p:nvSpPr>
        <p:spPr>
          <a:xfrm>
            <a:off x="7760708" y="1726853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91306E-5973-491E-B68B-17976F56C5F5}"/>
              </a:ext>
            </a:extLst>
          </p:cNvPr>
          <p:cNvSpPr txBox="1"/>
          <p:nvPr/>
        </p:nvSpPr>
        <p:spPr>
          <a:xfrm>
            <a:off x="7111623" y="1746177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FAB4CD-8657-4177-BE9F-35100895CA82}"/>
              </a:ext>
            </a:extLst>
          </p:cNvPr>
          <p:cNvSpPr txBox="1"/>
          <p:nvPr/>
        </p:nvSpPr>
        <p:spPr>
          <a:xfrm>
            <a:off x="8425726" y="1726853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4FF15E-C23B-4954-B3EC-FBB028CB0128}"/>
              </a:ext>
            </a:extLst>
          </p:cNvPr>
          <p:cNvSpPr txBox="1"/>
          <p:nvPr/>
        </p:nvSpPr>
        <p:spPr>
          <a:xfrm>
            <a:off x="6486209" y="1742598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2D851F-C373-4D70-BC5C-40394122AFE1}"/>
              </a:ext>
            </a:extLst>
          </p:cNvPr>
          <p:cNvSpPr txBox="1"/>
          <p:nvPr/>
        </p:nvSpPr>
        <p:spPr>
          <a:xfrm>
            <a:off x="9023971" y="1736727"/>
            <a:ext cx="2519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4445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오목 순서도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02424-7113-473B-831A-C0A95EB093F1}"/>
              </a:ext>
            </a:extLst>
          </p:cNvPr>
          <p:cNvSpPr txBox="1"/>
          <p:nvPr/>
        </p:nvSpPr>
        <p:spPr>
          <a:xfrm>
            <a:off x="6218136" y="868879"/>
            <a:ext cx="5707188" cy="523220"/>
          </a:xfrm>
          <a:prstGeom prst="rect">
            <a:avLst/>
          </a:prstGeom>
          <a:solidFill>
            <a:srgbClr val="2B2B2B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승리 판정 알고리즘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0D9709B-06D1-4629-BE2E-C717258E7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17" y="1598083"/>
            <a:ext cx="670446" cy="670446"/>
          </a:xfrm>
          <a:prstGeom prst="rect">
            <a:avLst/>
          </a:prstGeom>
          <a:ln w="38100">
            <a:solidFill>
              <a:srgbClr val="FFFF00"/>
            </a:solidFill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D83E25C-F601-4B5E-86BF-976694F61AE5}"/>
              </a:ext>
            </a:extLst>
          </p:cNvPr>
          <p:cNvSpPr txBox="1"/>
          <p:nvPr/>
        </p:nvSpPr>
        <p:spPr>
          <a:xfrm>
            <a:off x="7766804" y="1736146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464DBE35-2839-4A98-AB11-4587EBF57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03095"/>
              </p:ext>
            </p:extLst>
          </p:nvPr>
        </p:nvGraphicFramePr>
        <p:xfrm>
          <a:off x="6222065" y="2516473"/>
          <a:ext cx="3333750" cy="73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1958869756"/>
                    </a:ext>
                  </a:extLst>
                </a:gridCol>
              </a:tblGrid>
              <a:tr h="7300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39109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781282A-55EC-4920-8995-6C9BF193737A}"/>
              </a:ext>
            </a:extLst>
          </p:cNvPr>
          <p:cNvSpPr/>
          <p:nvPr/>
        </p:nvSpPr>
        <p:spPr>
          <a:xfrm>
            <a:off x="6308716" y="2610241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1186177-9E30-4476-977C-AD940563047B}"/>
              </a:ext>
            </a:extLst>
          </p:cNvPr>
          <p:cNvSpPr txBox="1"/>
          <p:nvPr/>
        </p:nvSpPr>
        <p:spPr>
          <a:xfrm>
            <a:off x="7117719" y="1755470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4A8E8FA-5F29-4707-92EF-8839CAFD2F32}"/>
              </a:ext>
            </a:extLst>
          </p:cNvPr>
          <p:cNvSpPr txBox="1"/>
          <p:nvPr/>
        </p:nvSpPr>
        <p:spPr>
          <a:xfrm>
            <a:off x="8431822" y="1736146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A8DF5D4-677A-4631-89EF-62B7B924F749}"/>
              </a:ext>
            </a:extLst>
          </p:cNvPr>
          <p:cNvSpPr txBox="1"/>
          <p:nvPr/>
        </p:nvSpPr>
        <p:spPr>
          <a:xfrm>
            <a:off x="6492305" y="1751891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DF6DDC6-F565-410D-947B-A97A8F7782FD}"/>
              </a:ext>
            </a:extLst>
          </p:cNvPr>
          <p:cNvSpPr txBox="1"/>
          <p:nvPr/>
        </p:nvSpPr>
        <p:spPr>
          <a:xfrm>
            <a:off x="9030067" y="1746020"/>
            <a:ext cx="25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graphicFrame>
        <p:nvGraphicFramePr>
          <p:cNvPr id="156" name="표 19">
            <a:extLst>
              <a:ext uri="{FF2B5EF4-FFF2-40B4-BE49-F238E27FC236}">
                <a16:creationId xmlns:a16="http://schemas.microsoft.com/office/drawing/2014/main" id="{0ED8AA2C-77AE-48F5-91DE-D58E1BF4D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85696"/>
              </p:ext>
            </p:extLst>
          </p:nvPr>
        </p:nvGraphicFramePr>
        <p:xfrm>
          <a:off x="6222614" y="3400135"/>
          <a:ext cx="3333750" cy="73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1958869756"/>
                    </a:ext>
                  </a:extLst>
                </a:gridCol>
              </a:tblGrid>
              <a:tr h="7300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39109"/>
                  </a:ext>
                </a:extLst>
              </a:tr>
            </a:tbl>
          </a:graphicData>
        </a:graphic>
      </p:graphicFrame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7159DE59-C2FF-4B48-B430-21E58F37F471}"/>
              </a:ext>
            </a:extLst>
          </p:cNvPr>
          <p:cNvSpPr/>
          <p:nvPr/>
        </p:nvSpPr>
        <p:spPr>
          <a:xfrm>
            <a:off x="6309265" y="3493903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230F039-08D8-4325-A0F0-2605B2FEA958}"/>
              </a:ext>
            </a:extLst>
          </p:cNvPr>
          <p:cNvSpPr/>
          <p:nvPr/>
        </p:nvSpPr>
        <p:spPr>
          <a:xfrm>
            <a:off x="6966825" y="3493902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2" name="표 19">
            <a:extLst>
              <a:ext uri="{FF2B5EF4-FFF2-40B4-BE49-F238E27FC236}">
                <a16:creationId xmlns:a16="http://schemas.microsoft.com/office/drawing/2014/main" id="{0478CCFE-64D8-407A-945F-FA5151914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008845"/>
              </p:ext>
            </p:extLst>
          </p:nvPr>
        </p:nvGraphicFramePr>
        <p:xfrm>
          <a:off x="6222614" y="4283444"/>
          <a:ext cx="3333750" cy="73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1958869756"/>
                    </a:ext>
                  </a:extLst>
                </a:gridCol>
              </a:tblGrid>
              <a:tr h="7300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39109"/>
                  </a:ext>
                </a:extLst>
              </a:tr>
            </a:tbl>
          </a:graphicData>
        </a:graphic>
      </p:graphicFrame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7ED9A552-8755-4118-A39B-B5B4B22C6F6B}"/>
              </a:ext>
            </a:extLst>
          </p:cNvPr>
          <p:cNvSpPr/>
          <p:nvPr/>
        </p:nvSpPr>
        <p:spPr>
          <a:xfrm>
            <a:off x="6309265" y="4377212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4311C5AD-B1E3-4E4F-9FF1-15261CF9497C}"/>
              </a:ext>
            </a:extLst>
          </p:cNvPr>
          <p:cNvSpPr/>
          <p:nvPr/>
        </p:nvSpPr>
        <p:spPr>
          <a:xfrm>
            <a:off x="6966825" y="4377211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68" name="표 19">
            <a:extLst>
              <a:ext uri="{FF2B5EF4-FFF2-40B4-BE49-F238E27FC236}">
                <a16:creationId xmlns:a16="http://schemas.microsoft.com/office/drawing/2014/main" id="{1EE6D510-B44F-434A-945B-402203AFB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563438"/>
              </p:ext>
            </p:extLst>
          </p:nvPr>
        </p:nvGraphicFramePr>
        <p:xfrm>
          <a:off x="6222065" y="5172253"/>
          <a:ext cx="3333750" cy="73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750">
                  <a:extLst>
                    <a:ext uri="{9D8B030D-6E8A-4147-A177-3AD203B41FA5}">
                      <a16:colId xmlns:a16="http://schemas.microsoft.com/office/drawing/2014/main" val="1958869756"/>
                    </a:ext>
                  </a:extLst>
                </a:gridCol>
              </a:tblGrid>
              <a:tr h="7300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539109"/>
                  </a:ext>
                </a:extLst>
              </a:tr>
            </a:tbl>
          </a:graphicData>
        </a:graphic>
      </p:graphicFrame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6E7EA30-FA50-4731-A2B6-A80560CAF773}"/>
              </a:ext>
            </a:extLst>
          </p:cNvPr>
          <p:cNvSpPr/>
          <p:nvPr/>
        </p:nvSpPr>
        <p:spPr>
          <a:xfrm>
            <a:off x="6308716" y="5266021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EE1A6F-F3F9-4CAE-A7EB-16C4EB52957E}"/>
              </a:ext>
            </a:extLst>
          </p:cNvPr>
          <p:cNvSpPr/>
          <p:nvPr/>
        </p:nvSpPr>
        <p:spPr>
          <a:xfrm>
            <a:off x="6966276" y="5266020"/>
            <a:ext cx="530207" cy="5425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2113060-B528-47D4-8AAC-40B6BC751CA0}"/>
              </a:ext>
            </a:extLst>
          </p:cNvPr>
          <p:cNvCxnSpPr>
            <a:cxnSpLocks/>
          </p:cNvCxnSpPr>
          <p:nvPr/>
        </p:nvCxnSpPr>
        <p:spPr>
          <a:xfrm>
            <a:off x="6062840" y="1910066"/>
            <a:ext cx="367991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8465A0-1CEE-4EC0-959D-3D581C51D78B}"/>
              </a:ext>
            </a:extLst>
          </p:cNvPr>
          <p:cNvSpPr txBox="1"/>
          <p:nvPr/>
        </p:nvSpPr>
        <p:spPr>
          <a:xfrm>
            <a:off x="10520471" y="2573478"/>
            <a:ext cx="32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83362E0-E233-48A5-B7C3-FC78A4ECBA13}"/>
              </a:ext>
            </a:extLst>
          </p:cNvPr>
          <p:cNvSpPr txBox="1"/>
          <p:nvPr/>
        </p:nvSpPr>
        <p:spPr>
          <a:xfrm>
            <a:off x="10520471" y="3483971"/>
            <a:ext cx="32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001F3FFF-9858-4B46-AA8C-AF36C1B5392A}"/>
              </a:ext>
            </a:extLst>
          </p:cNvPr>
          <p:cNvSpPr txBox="1"/>
          <p:nvPr/>
        </p:nvSpPr>
        <p:spPr>
          <a:xfrm>
            <a:off x="10520471" y="4361194"/>
            <a:ext cx="32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D4CC07-350F-4DE9-95B1-1AA961EB8009}"/>
              </a:ext>
            </a:extLst>
          </p:cNvPr>
          <p:cNvSpPr txBox="1"/>
          <p:nvPr/>
        </p:nvSpPr>
        <p:spPr>
          <a:xfrm>
            <a:off x="10520471" y="5266020"/>
            <a:ext cx="32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0587701-3E3E-4B4C-B548-BEB8E497FB96}"/>
              </a:ext>
            </a:extLst>
          </p:cNvPr>
          <p:cNvCxnSpPr>
            <a:cxnSpLocks/>
          </p:cNvCxnSpPr>
          <p:nvPr/>
        </p:nvCxnSpPr>
        <p:spPr>
          <a:xfrm>
            <a:off x="10699931" y="5759459"/>
            <a:ext cx="8370" cy="2173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07B269CD-C68D-4623-8DE2-3221A9DC024C}"/>
              </a:ext>
            </a:extLst>
          </p:cNvPr>
          <p:cNvSpPr txBox="1"/>
          <p:nvPr/>
        </p:nvSpPr>
        <p:spPr>
          <a:xfrm>
            <a:off x="10208039" y="5977885"/>
            <a:ext cx="949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종료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E8C8D39-B2AB-4973-854B-7B7A73EE4BB4}"/>
              </a:ext>
            </a:extLst>
          </p:cNvPr>
          <p:cNvSpPr txBox="1"/>
          <p:nvPr/>
        </p:nvSpPr>
        <p:spPr>
          <a:xfrm>
            <a:off x="10013827" y="2129261"/>
            <a:ext cx="1684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값 삽입 횟수</a:t>
            </a:r>
          </a:p>
        </p:txBody>
      </p:sp>
    </p:spTree>
    <p:extLst>
      <p:ext uri="{BB962C8B-B14F-4D97-AF65-F5344CB8AC3E}">
        <p14:creationId xmlns:p14="http://schemas.microsoft.com/office/powerpoint/2010/main" val="28079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18" grpId="0" animBg="1"/>
      <p:bldP spid="66" grpId="0" animBg="1"/>
      <p:bldP spid="21" grpId="0" animBg="1"/>
      <p:bldP spid="78" grpId="0" animBg="1"/>
      <p:bldP spid="79" grpId="0" animBg="1"/>
      <p:bldP spid="134" grpId="0" animBg="1"/>
      <p:bldP spid="136" grpId="0" animBg="1"/>
      <p:bldP spid="157" grpId="0" animBg="1"/>
      <p:bldP spid="158" grpId="0" animBg="1"/>
      <p:bldP spid="163" grpId="0" animBg="1"/>
      <p:bldP spid="164" grpId="0" animBg="1"/>
      <p:bldP spid="169" grpId="0" animBg="1"/>
      <p:bldP spid="170" grpId="0" animBg="1"/>
      <p:bldP spid="24" grpId="0"/>
      <p:bldP spid="186" grpId="0"/>
      <p:bldP spid="187" grpId="0"/>
      <p:bldP spid="188" grpId="0"/>
      <p:bldP spid="189" grpId="0"/>
      <p:bldP spid="19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오목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074FB-CFB6-4DB3-9564-429D1BBF6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23" y="997374"/>
            <a:ext cx="4441212" cy="50186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07934D-6A0D-4381-83D4-D1674DF38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18" y="1004854"/>
            <a:ext cx="4441213" cy="501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9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끝말잇기 순서도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2EB46D-8751-4E67-8626-51AA998A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30" y="847831"/>
            <a:ext cx="10876160" cy="5315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459EE7-CA46-4B73-B6AE-A0D3C9C6BC37}"/>
              </a:ext>
            </a:extLst>
          </p:cNvPr>
          <p:cNvSpPr txBox="1"/>
          <p:nvPr/>
        </p:nvSpPr>
        <p:spPr>
          <a:xfrm>
            <a:off x="970985" y="1204077"/>
            <a:ext cx="9668529" cy="523220"/>
          </a:xfrm>
          <a:prstGeom prst="rect">
            <a:avLst/>
          </a:prstGeom>
          <a:solidFill>
            <a:srgbClr val="2B2B2B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</a:rPr>
              <a:t>“</a:t>
            </a:r>
            <a:r>
              <a:rPr lang="ko-KR" altLang="en-US" sz="2800" dirty="0">
                <a:solidFill>
                  <a:schemeClr val="bg1"/>
                </a:solidFill>
              </a:rPr>
              <a:t>도</a:t>
            </a:r>
            <a:r>
              <a:rPr lang="en-US" altLang="ko-KR" sz="2800" dirty="0">
                <a:solidFill>
                  <a:schemeClr val="bg1"/>
                </a:solidFill>
              </a:rPr>
              <a:t>” </a:t>
            </a:r>
            <a:r>
              <a:rPr lang="ko-KR" altLang="en-US" sz="2800" dirty="0">
                <a:solidFill>
                  <a:schemeClr val="bg1"/>
                </a:solidFill>
              </a:rPr>
              <a:t>검색 결과 예시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04E3BF4-CA71-42F5-BE5F-BBFF346E1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85" y="1898283"/>
            <a:ext cx="9649422" cy="143457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D2C134E-5661-4646-9F59-28AD6E9935E2}"/>
              </a:ext>
            </a:extLst>
          </p:cNvPr>
          <p:cNvSpPr/>
          <p:nvPr/>
        </p:nvSpPr>
        <p:spPr>
          <a:xfrm>
            <a:off x="6041878" y="2256090"/>
            <a:ext cx="743484" cy="33328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D976E-13A9-4F17-BC14-F95C7FD26EFB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</p:spTree>
    <p:extLst>
      <p:ext uri="{BB962C8B-B14F-4D97-AF65-F5344CB8AC3E}">
        <p14:creationId xmlns:p14="http://schemas.microsoft.com/office/powerpoint/2010/main" val="16347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ECD9E9A-BB1C-4EFB-9297-C2228B387904}"/>
              </a:ext>
            </a:extLst>
          </p:cNvPr>
          <p:cNvSpPr/>
          <p:nvPr/>
        </p:nvSpPr>
        <p:spPr>
          <a:xfrm>
            <a:off x="0" y="6428968"/>
            <a:ext cx="12192000" cy="5912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2A0DD0-31AB-4018-A9FB-D5F6DA894E00}"/>
              </a:ext>
            </a:extLst>
          </p:cNvPr>
          <p:cNvSpPr txBox="1"/>
          <p:nvPr/>
        </p:nvSpPr>
        <p:spPr>
          <a:xfrm>
            <a:off x="11599556" y="6518292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2F6F6-12B1-4499-82A6-D75BCED69D7C}"/>
              </a:ext>
            </a:extLst>
          </p:cNvPr>
          <p:cNvSpPr txBox="1"/>
          <p:nvPr/>
        </p:nvSpPr>
        <p:spPr>
          <a:xfrm>
            <a:off x="0" y="6518292"/>
            <a:ext cx="4082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3. </a:t>
            </a:r>
            <a:r>
              <a:rPr lang="ko-KR" altLang="en-US" sz="1600" dirty="0"/>
              <a:t>주요기능 소개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D8C7BD-7914-498B-83ED-5EE092CBA1B4}"/>
              </a:ext>
            </a:extLst>
          </p:cNvPr>
          <p:cNvSpPr/>
          <p:nvPr/>
        </p:nvSpPr>
        <p:spPr>
          <a:xfrm>
            <a:off x="258130" y="259755"/>
            <a:ext cx="11675740" cy="5127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EC083E-B42D-4729-A0D4-B6C3C689A0CF}"/>
              </a:ext>
            </a:extLst>
          </p:cNvPr>
          <p:cNvSpPr txBox="1"/>
          <p:nvPr/>
        </p:nvSpPr>
        <p:spPr>
          <a:xfrm flipH="1">
            <a:off x="348627" y="335110"/>
            <a:ext cx="11494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혼자 하는 끝말잇기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시연 영상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177678-1C4F-43D8-8C74-9CCD5667F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70" y="1103139"/>
            <a:ext cx="4753638" cy="422969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BBF2ED0-3B06-4400-9008-943B7E16A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79" y="1103139"/>
            <a:ext cx="4847951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5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4274</TotalTime>
  <Words>1363</Words>
  <Application>Microsoft Office PowerPoint</Application>
  <PresentationFormat>와이드스크린</PresentationFormat>
  <Paragraphs>211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나눔바른고딕</vt:lpstr>
      <vt:lpstr>Arial</vt:lpstr>
      <vt:lpstr>맑은 고딕</vt:lpstr>
      <vt:lpstr>나눔고딕</vt:lpstr>
      <vt:lpstr>함초롬바탕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YJ</dc:creator>
  <cp:lastModifiedBy>YJ Lee</cp:lastModifiedBy>
  <cp:revision>447</cp:revision>
  <dcterms:created xsi:type="dcterms:W3CDTF">2021-09-30T09:03:51Z</dcterms:created>
  <dcterms:modified xsi:type="dcterms:W3CDTF">2023-11-19T15:50:47Z</dcterms:modified>
</cp:coreProperties>
</file>